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Barlow Condensed"/>
      <p:regular r:id="rId12"/>
      <p:bold r:id="rId13"/>
      <p:italic r:id="rId14"/>
      <p:boldItalic r:id="rId15"/>
    </p:embeddedFont>
    <p:embeddedFont>
      <p:font typeface="Rubik Doodle Shadow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BarlowCondensed-bold.fntdata"/><Relationship Id="rId12" Type="http://schemas.openxmlformats.org/officeDocument/2006/relationships/font" Target="fonts/BarlowCondense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arlowCondensed-boldItalic.fntdata"/><Relationship Id="rId14" Type="http://schemas.openxmlformats.org/officeDocument/2006/relationships/font" Target="fonts/BarlowCondensed-italic.fntdata"/><Relationship Id="rId16" Type="http://schemas.openxmlformats.org/officeDocument/2006/relationships/font" Target="fonts/RubikDoodleShadow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ca785f453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ca785f453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a785f453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ca785f453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c38f67ca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c38f67ca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c38f67ca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c38f67ca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cc3e22a1b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cc3e22a1b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c5fa95a5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c5fa95a5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8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slide" Target="/ppt/slides/slide5.xml"/><Relationship Id="rId5" Type="http://schemas.openxmlformats.org/officeDocument/2006/relationships/slide" Target="/ppt/slides/slide1.xml"/><Relationship Id="rId6" Type="http://schemas.openxmlformats.org/officeDocument/2006/relationships/slide" Target="/ppt/slides/slide2.xml"/><Relationship Id="rId7" Type="http://schemas.openxmlformats.org/officeDocument/2006/relationships/slide" Target="/ppt/slides/slide3.xml"/><Relationship Id="rId8" Type="http://schemas.openxmlformats.org/officeDocument/2006/relationships/slide" Target="/ppt/slides/slide4.xm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slide" Target="/ppt/slides/slide5.xml"/><Relationship Id="rId5" Type="http://schemas.openxmlformats.org/officeDocument/2006/relationships/slide" Target="/ppt/slides/slide1.xml"/><Relationship Id="rId6" Type="http://schemas.openxmlformats.org/officeDocument/2006/relationships/slide" Target="/ppt/slides/slide2.xml"/><Relationship Id="rId7" Type="http://schemas.openxmlformats.org/officeDocument/2006/relationships/slide" Target="/ppt/slides/slide3.xml"/><Relationship Id="rId8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slide" Target="/ppt/slides/slide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mailto:gelateria.sorriso@mail.it" TargetMode="External"/><Relationship Id="rId4" Type="http://schemas.openxmlformats.org/officeDocument/2006/relationships/image" Target="../media/image4.png"/><Relationship Id="rId9" Type="http://schemas.openxmlformats.org/officeDocument/2006/relationships/slide" Target="/ppt/slides/slide5.xml"/><Relationship Id="rId5" Type="http://schemas.openxmlformats.org/officeDocument/2006/relationships/slide" Target="/ppt/slides/slide1.xml"/><Relationship Id="rId6" Type="http://schemas.openxmlformats.org/officeDocument/2006/relationships/slide" Target="/ppt/slides/slide2.xml"/><Relationship Id="rId7" Type="http://schemas.openxmlformats.org/officeDocument/2006/relationships/slide" Target="/ppt/slides/slide3.xml"/><Relationship Id="rId8" Type="http://schemas.openxmlformats.org/officeDocument/2006/relationships/slide" Target="/ppt/slides/slide4.xml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slide" Target="/ppt/slides/slide5.xml"/><Relationship Id="rId5" Type="http://schemas.openxmlformats.org/officeDocument/2006/relationships/slide" Target="/ppt/slides/slide1.xml"/><Relationship Id="rId6" Type="http://schemas.openxmlformats.org/officeDocument/2006/relationships/slide" Target="/ppt/slides/slide2.xml"/><Relationship Id="rId7" Type="http://schemas.openxmlformats.org/officeDocument/2006/relationships/slide" Target="/ppt/slides/slide3.xml"/><Relationship Id="rId8" Type="http://schemas.openxmlformats.org/officeDocument/2006/relationships/slide" Target="/ppt/slides/slide4.xml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13" Type="http://schemas.openxmlformats.org/officeDocument/2006/relationships/image" Target="../media/image4.png"/><Relationship Id="rId1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8.jpg"/><Relationship Id="rId9" Type="http://schemas.openxmlformats.org/officeDocument/2006/relationships/image" Target="../media/image17.png"/><Relationship Id="rId15" Type="http://schemas.openxmlformats.org/officeDocument/2006/relationships/slide" Target="/ppt/slides/slide2.xml"/><Relationship Id="rId14" Type="http://schemas.openxmlformats.org/officeDocument/2006/relationships/slide" Target="/ppt/slides/slide1.xml"/><Relationship Id="rId17" Type="http://schemas.openxmlformats.org/officeDocument/2006/relationships/slide" Target="/ppt/slides/slide4.xml"/><Relationship Id="rId16" Type="http://schemas.openxmlformats.org/officeDocument/2006/relationships/slide" Target="/ppt/slides/slide3.xml"/><Relationship Id="rId5" Type="http://schemas.openxmlformats.org/officeDocument/2006/relationships/image" Target="../media/image5.png"/><Relationship Id="rId19" Type="http://schemas.openxmlformats.org/officeDocument/2006/relationships/slide" Target="/ppt/slides/slide6.xml"/><Relationship Id="rId6" Type="http://schemas.openxmlformats.org/officeDocument/2006/relationships/image" Target="../media/image9.png"/><Relationship Id="rId18" Type="http://schemas.openxmlformats.org/officeDocument/2006/relationships/slide" Target="/ppt/slides/slide5.xml"/><Relationship Id="rId7" Type="http://schemas.openxmlformats.org/officeDocument/2006/relationships/image" Target="../media/image2.png"/><Relationship Id="rId8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6.xml"/><Relationship Id="rId10" Type="http://schemas.openxmlformats.org/officeDocument/2006/relationships/slide" Target="/ppt/slides/slide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7.xml"/><Relationship Id="rId4" Type="http://schemas.openxmlformats.org/officeDocument/2006/relationships/image" Target="../media/image16.jpg"/><Relationship Id="rId9" Type="http://schemas.openxmlformats.org/officeDocument/2006/relationships/slide" Target="/ppt/slides/slide4.xml"/><Relationship Id="rId5" Type="http://schemas.openxmlformats.org/officeDocument/2006/relationships/image" Target="../media/image4.png"/><Relationship Id="rId6" Type="http://schemas.openxmlformats.org/officeDocument/2006/relationships/slide" Target="/ppt/slides/slide1.xml"/><Relationship Id="rId7" Type="http://schemas.openxmlformats.org/officeDocument/2006/relationships/slide" Target="/ppt/slides/slide2.xml"/><Relationship Id="rId8" Type="http://schemas.openxmlformats.org/officeDocument/2006/relationships/slide" Target="/ppt/slides/slide3.xml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1.xml"/><Relationship Id="rId4" Type="http://schemas.openxmlformats.org/officeDocument/2006/relationships/slide" Target="/ppt/slides/slide2.xml"/><Relationship Id="rId9" Type="http://schemas.openxmlformats.org/officeDocument/2006/relationships/image" Target="../media/image4.png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7" Type="http://schemas.openxmlformats.org/officeDocument/2006/relationships/slide" Target="/ppt/slides/slide5.xml"/><Relationship Id="rId8" Type="http://schemas.openxmlformats.org/officeDocument/2006/relationships/slide" Target="/ppt/slides/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350" y="1993425"/>
            <a:ext cx="1773650" cy="26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082250" y="2979225"/>
            <a:ext cx="52053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9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Dal 1850, la gelateria di Catania</a:t>
            </a:r>
            <a:endParaRPr sz="2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97575" y="647425"/>
            <a:ext cx="7369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7975" y="1101975"/>
            <a:ext cx="4133850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5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9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0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-216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27" y="1918000"/>
            <a:ext cx="3493971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4920100" y="2017950"/>
            <a:ext cx="3576900" cy="22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Nel 1850 nasce la gelateria Sorriso, nata dall’esigenza di rinfrescare il Re Vittorio Emanuele II in visita a Catania.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 allora la priorità della nostra gelateria è rinfrescare tutti i suoi clienti!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6150" y="710625"/>
            <a:ext cx="2686750" cy="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5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9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0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cxnSp>
        <p:nvCxnSpPr>
          <p:cNvPr id="72" name="Google Shape;72;p14"/>
          <p:cNvCxnSpPr/>
          <p:nvPr/>
        </p:nvCxnSpPr>
        <p:spPr>
          <a:xfrm>
            <a:off x="-216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/>
        </p:nvSpPr>
        <p:spPr>
          <a:xfrm>
            <a:off x="479675" y="2091975"/>
            <a:ext cx="3367200" cy="20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Telefono: 095 1234567</a:t>
            </a:r>
            <a:endParaRPr sz="21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Mail: </a:t>
            </a:r>
            <a:r>
              <a:rPr lang="it" sz="2100" u="sng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gelateria.sorriso@mail.it</a:t>
            </a:r>
            <a:endParaRPr sz="21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Indirizzo: Via Vittorio Emanuele, 131, Catania (CT)</a:t>
            </a:r>
            <a:endParaRPr sz="21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6150" y="710625"/>
            <a:ext cx="2686750" cy="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5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9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0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999275" y="1828775"/>
            <a:ext cx="4992325" cy="232818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" name="Google Shape;83;p15"/>
          <p:cNvCxnSpPr/>
          <p:nvPr/>
        </p:nvCxnSpPr>
        <p:spPr>
          <a:xfrm>
            <a:off x="-216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/>
        </p:nvSpPr>
        <p:spPr>
          <a:xfrm>
            <a:off x="574775" y="2004363"/>
            <a:ext cx="4284600" cy="25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Il nostro gelato è realizzato artigianalmente,  alla vecchia maniera.</a:t>
            </a:r>
            <a:endParaRPr sz="1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Prodotto da ingredienti naturali, BIO e a km 0, dai migliori produttori Catanesi.</a:t>
            </a:r>
            <a:endParaRPr sz="1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9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Tutto il buono della nostra città in un prodotto di qualità!</a:t>
            </a:r>
            <a:endParaRPr b="1" sz="19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449" y="1828775"/>
            <a:ext cx="4100549" cy="30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6150" y="710625"/>
            <a:ext cx="2686750" cy="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5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9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0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cxnSp>
        <p:nvCxnSpPr>
          <p:cNvPr id="94" name="Google Shape;94;p16"/>
          <p:cNvCxnSpPr/>
          <p:nvPr/>
        </p:nvCxnSpPr>
        <p:spPr>
          <a:xfrm>
            <a:off x="-216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17"/>
          <p:cNvCxnSpPr/>
          <p:nvPr/>
        </p:nvCxnSpPr>
        <p:spPr>
          <a:xfrm>
            <a:off x="-1740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7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004463"/>
                </a:solidFill>
              </a:rPr>
              <a:t>Via Vittorio Emanuele, 131, Catania</a:t>
            </a:r>
            <a:endParaRPr sz="1200">
              <a:solidFill>
                <a:srgbClr val="004463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7726625" y="1721925"/>
            <a:ext cx="653700" cy="62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418025" y="237435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Cioccolato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165000" y="3781200"/>
            <a:ext cx="14016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Stracciatella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165000" y="237435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Fior di latte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418025" y="378120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Cocco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7430875" y="237435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Melone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658950" y="237435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Fragola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3924450" y="237435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Limone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7393450" y="378120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Menta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5658950" y="378120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Bueno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3924450" y="3781200"/>
            <a:ext cx="129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Pesca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25" y="1721475"/>
            <a:ext cx="655200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1180" y="1721475"/>
            <a:ext cx="655200" cy="62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 rotWithShape="1">
          <a:blip r:embed="rId5">
            <a:alphaModFix/>
          </a:blip>
          <a:srcRect b="0" l="20715" r="20715" t="0"/>
          <a:stretch/>
        </p:blipFill>
        <p:spPr>
          <a:xfrm>
            <a:off x="4231925" y="1743950"/>
            <a:ext cx="655200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6">
            <a:alphaModFix/>
          </a:blip>
          <a:srcRect b="0" l="16027" r="16027" t="0"/>
          <a:stretch/>
        </p:blipFill>
        <p:spPr>
          <a:xfrm>
            <a:off x="5997607" y="1721475"/>
            <a:ext cx="655201" cy="63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 rotWithShape="1">
          <a:blip r:embed="rId7">
            <a:alphaModFix/>
          </a:blip>
          <a:srcRect b="1923" l="0" r="0" t="1923"/>
          <a:stretch/>
        </p:blipFill>
        <p:spPr>
          <a:xfrm>
            <a:off x="7713400" y="1721475"/>
            <a:ext cx="655201" cy="62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8">
            <a:alphaModFix/>
          </a:blip>
          <a:srcRect b="0" l="10317" r="10317" t="0"/>
          <a:stretch/>
        </p:blipFill>
        <p:spPr>
          <a:xfrm>
            <a:off x="4244763" y="3112575"/>
            <a:ext cx="655200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9">
            <a:alphaModFix/>
          </a:blip>
          <a:srcRect b="0" l="16267" r="16260" t="0"/>
          <a:stretch/>
        </p:blipFill>
        <p:spPr>
          <a:xfrm>
            <a:off x="2491187" y="3089488"/>
            <a:ext cx="655200" cy="63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/>
          <p:cNvPicPr preferRelativeResize="0"/>
          <p:nvPr/>
        </p:nvPicPr>
        <p:blipFill rotWithShape="1">
          <a:blip r:embed="rId10">
            <a:alphaModFix/>
          </a:blip>
          <a:srcRect b="0" l="11022" r="11022" t="0"/>
          <a:stretch/>
        </p:blipFill>
        <p:spPr>
          <a:xfrm>
            <a:off x="737575" y="3112575"/>
            <a:ext cx="655200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 rotWithShape="1">
          <a:blip r:embed="rId11">
            <a:alphaModFix/>
          </a:blip>
          <a:srcRect b="0" l="15316" r="15316" t="0"/>
          <a:stretch/>
        </p:blipFill>
        <p:spPr>
          <a:xfrm>
            <a:off x="5997600" y="3112575"/>
            <a:ext cx="655201" cy="62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750438" y="3201588"/>
            <a:ext cx="655200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350962" y="710625"/>
            <a:ext cx="2442800" cy="878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4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5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6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7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8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9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578400" y="2052775"/>
            <a:ext cx="42924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 ora puoi ordinare anche online!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Listino: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4463"/>
              </a:buClr>
              <a:buSzPts val="2000"/>
              <a:buFont typeface="Barlow Condensed"/>
              <a:buChar char="●"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vaschetta piccola (4 palline) 7€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4463"/>
              </a:buClr>
              <a:buSzPts val="2000"/>
              <a:buFont typeface="Barlow Condensed"/>
              <a:buChar char="●"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vaschetta media (8 palline) 15€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4463"/>
              </a:buClr>
              <a:buSzPts val="2000"/>
              <a:buFont typeface="Barlow Condensed"/>
              <a:buChar char="●"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vaschetta grande (12 palline) 22€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4463"/>
              </a:buClr>
              <a:buSzPts val="2000"/>
              <a:buFont typeface="Barlow Condensed"/>
              <a:buChar char="●"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vaschetta famiglia (20 palline) 35€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131" name="Google Shape;131;p18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44428" l="17624" r="22304" t="43955"/>
          <a:stretch/>
        </p:blipFill>
        <p:spPr>
          <a:xfrm>
            <a:off x="5261596" y="2226976"/>
            <a:ext cx="3565578" cy="68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6150" y="710625"/>
            <a:ext cx="2686750" cy="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9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0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11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cxnSp>
        <p:nvCxnSpPr>
          <p:cNvPr id="135" name="Google Shape;135;p18"/>
          <p:cNvCxnSpPr/>
          <p:nvPr/>
        </p:nvCxnSpPr>
        <p:spPr>
          <a:xfrm>
            <a:off x="-216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/>
        </p:nvSpPr>
        <p:spPr>
          <a:xfrm>
            <a:off x="4235850" y="4779425"/>
            <a:ext cx="26091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Via Vittorio Emanuele, 131, Catania</a:t>
            </a:r>
            <a:endParaRPr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187050" y="229425"/>
            <a:ext cx="8769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3"/>
              </a:rPr>
              <a:t>HOME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4"/>
              </a:rPr>
              <a:t>STORIA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5"/>
              </a:rPr>
              <a:t>CONTATTI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6"/>
              </a:rPr>
              <a:t>COME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7"/>
              </a:rPr>
              <a:t>GUSTI</a:t>
            </a:r>
            <a:r>
              <a:rPr b="1" lang="it" sz="2100">
                <a:solidFill>
                  <a:srgbClr val="0000FF"/>
                </a:solidFill>
                <a:latin typeface="Rubik Doodle Shadow"/>
                <a:ea typeface="Rubik Doodle Shadow"/>
                <a:cs typeface="Rubik Doodle Shadow"/>
                <a:sym typeface="Rubik Doodle Shadow"/>
              </a:rPr>
              <a:t>       </a:t>
            </a:r>
            <a:r>
              <a:rPr b="1" lang="it" sz="2100" u="sng">
                <a:solidFill>
                  <a:schemeClr val="hlink"/>
                </a:solidFill>
                <a:latin typeface="Rubik Doodle Shadow"/>
                <a:ea typeface="Rubik Doodle Shadow"/>
                <a:cs typeface="Rubik Doodle Shadow"/>
                <a:sym typeface="Rubik Doodle Shadow"/>
                <a:hlinkClick action="ppaction://hlinksldjump" r:id="rId8"/>
              </a:rPr>
              <a:t>ORDINE ONLINE</a:t>
            </a:r>
            <a:endParaRPr b="1" sz="2100">
              <a:solidFill>
                <a:srgbClr val="0000FF"/>
              </a:solidFill>
              <a:latin typeface="Rubik Doodle Shadow"/>
              <a:ea typeface="Rubik Doodle Shadow"/>
              <a:cs typeface="Rubik Doodle Shadow"/>
              <a:sym typeface="Rubik Doodle Shadow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313825" y="2875572"/>
            <a:ext cx="1186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Paga con</a:t>
            </a:r>
            <a:endParaRPr sz="2000">
              <a:solidFill>
                <a:srgbClr val="00446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433975" y="2222200"/>
            <a:ext cx="34908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00446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Scegli una vaschetta:</a:t>
            </a:r>
            <a:r>
              <a:rPr lang="it" sz="1800">
                <a:solidFill>
                  <a:srgbClr val="004463"/>
                </a:solidFill>
              </a:rPr>
              <a:t> </a:t>
            </a:r>
            <a:endParaRPr sz="1800">
              <a:solidFill>
                <a:srgbClr val="004463"/>
              </a:solidFill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2863875" y="2345525"/>
            <a:ext cx="1640400" cy="23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 txBox="1"/>
          <p:nvPr/>
        </p:nvSpPr>
        <p:spPr>
          <a:xfrm>
            <a:off x="2950125" y="2283850"/>
            <a:ext cx="1467900" cy="1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2"/>
                </a:solidFill>
              </a:rPr>
              <a:t>Vaschetta Piccola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-938750" y="-399625"/>
            <a:ext cx="710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147" name="Google Shape;147;p19"/>
          <p:cNvCxnSpPr/>
          <p:nvPr/>
        </p:nvCxnSpPr>
        <p:spPr>
          <a:xfrm>
            <a:off x="4234650" y="2444425"/>
            <a:ext cx="65700" cy="7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9"/>
          <p:cNvCxnSpPr/>
          <p:nvPr/>
        </p:nvCxnSpPr>
        <p:spPr>
          <a:xfrm flipH="1">
            <a:off x="4300350" y="2441550"/>
            <a:ext cx="88500" cy="7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9" name="Google Shape;149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16150" y="710625"/>
            <a:ext cx="2686750" cy="9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94938" y="4779198"/>
            <a:ext cx="800188" cy="2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2424" y="3255792"/>
            <a:ext cx="1640399" cy="12807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19"/>
          <p:cNvCxnSpPr/>
          <p:nvPr/>
        </p:nvCxnSpPr>
        <p:spPr>
          <a:xfrm>
            <a:off x="-174000" y="4694525"/>
            <a:ext cx="9608700" cy="1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